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56" r:id="rId2"/>
    <p:sldId id="259" r:id="rId3"/>
    <p:sldId id="284" r:id="rId4"/>
    <p:sldId id="285" r:id="rId5"/>
    <p:sldId id="286" r:id="rId6"/>
    <p:sldId id="261" r:id="rId7"/>
    <p:sldId id="306" r:id="rId8"/>
    <p:sldId id="262" r:id="rId9"/>
    <p:sldId id="288" r:id="rId10"/>
    <p:sldId id="265" r:id="rId11"/>
    <p:sldId id="291" r:id="rId12"/>
    <p:sldId id="307" r:id="rId13"/>
    <p:sldId id="308" r:id="rId14"/>
    <p:sldId id="294" r:id="rId15"/>
    <p:sldId id="309" r:id="rId16"/>
    <p:sldId id="310" r:id="rId17"/>
    <p:sldId id="297" r:id="rId18"/>
    <p:sldId id="298" r:id="rId19"/>
    <p:sldId id="299" r:id="rId20"/>
    <p:sldId id="311" r:id="rId21"/>
    <p:sldId id="312" r:id="rId22"/>
    <p:sldId id="300" r:id="rId23"/>
    <p:sldId id="301" r:id="rId24"/>
    <p:sldId id="302" r:id="rId25"/>
    <p:sldId id="303" r:id="rId26"/>
    <p:sldId id="304" r:id="rId27"/>
    <p:sldId id="305" r:id="rId28"/>
  </p:sldIdLst>
  <p:sldSz cx="12192000" cy="6858000"/>
  <p:notesSz cx="6858000" cy="9144000"/>
  <p:embeddedFontLst>
    <p:embeddedFont>
      <p:font typeface="Homemade Apple" panose="020B0604020202020204" charset="0"/>
      <p:regular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940DA7-E45F-46DD-97D8-AB5F2924D28F}">
  <a:tblStyle styleId="{14940DA7-E45F-46DD-97D8-AB5F2924D2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62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9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26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132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2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234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077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Dus wat heb ik gedaan tijdens Paaspop 2019?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621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376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4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99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236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220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525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180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Dus wat heb ik gedaan tijdens Paaspop 2019?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553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35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64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929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Dus wat heb ik gedaan tijdens Paaspop 2019?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502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824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Dus wat heb ik gedaan tijdens Paaspop 2019?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64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67" y="0"/>
            <a:ext cx="12192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/>
          <p:nvPr/>
        </p:nvSpPr>
        <p:spPr>
          <a:xfrm>
            <a:off x="351600" y="250350"/>
            <a:ext cx="11488800" cy="6357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532400" y="2655750"/>
            <a:ext cx="7127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67" y="0"/>
            <a:ext cx="12192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3"/>
          <p:cNvSpPr/>
          <p:nvPr/>
        </p:nvSpPr>
        <p:spPr>
          <a:xfrm>
            <a:off x="351600" y="250350"/>
            <a:ext cx="11488800" cy="6357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001600" y="1730125"/>
            <a:ext cx="8188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01600" y="3405746"/>
            <a:ext cx="8188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167" y="6572250"/>
            <a:ext cx="12192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167" y="0"/>
            <a:ext cx="12192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Google Shape;27;p5"/>
          <p:cNvSpPr/>
          <p:nvPr/>
        </p:nvSpPr>
        <p:spPr>
          <a:xfrm>
            <a:off x="351600" y="250350"/>
            <a:ext cx="11488800" cy="6357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43800" y="274650"/>
            <a:ext cx="101044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528000" y="1819625"/>
            <a:ext cx="9136000" cy="4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✘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167" y="6572250"/>
            <a:ext cx="12192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-167" y="0"/>
            <a:ext cx="12192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7"/>
          <p:cNvSpPr/>
          <p:nvPr/>
        </p:nvSpPr>
        <p:spPr>
          <a:xfrm>
            <a:off x="351600" y="250350"/>
            <a:ext cx="11488800" cy="6357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043800" y="274650"/>
            <a:ext cx="101044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42000" y="1819650"/>
            <a:ext cx="33224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434803" y="1819650"/>
            <a:ext cx="33224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7927604" y="1819650"/>
            <a:ext cx="33224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167" y="6572250"/>
            <a:ext cx="12192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-167" y="0"/>
            <a:ext cx="12192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48;p8"/>
          <p:cNvSpPr/>
          <p:nvPr/>
        </p:nvSpPr>
        <p:spPr>
          <a:xfrm>
            <a:off x="351600" y="250350"/>
            <a:ext cx="11488800" cy="6357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043800" y="274650"/>
            <a:ext cx="101044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167" y="6572250"/>
            <a:ext cx="12192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67" y="0"/>
            <a:ext cx="12192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" name="Google Shape;58;p10"/>
          <p:cNvSpPr/>
          <p:nvPr/>
        </p:nvSpPr>
        <p:spPr>
          <a:xfrm>
            <a:off x="351600" y="250350"/>
            <a:ext cx="11488800" cy="6357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-167" y="6572250"/>
            <a:ext cx="12192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3800" y="274650"/>
            <a:ext cx="10104400" cy="15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3800" y="1819625"/>
            <a:ext cx="101044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✘"/>
              <a:defRPr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○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■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67" y="6572250"/>
            <a:ext cx="12192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1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buNone/>
              <a:defRPr sz="11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buNone/>
              <a:defRPr sz="11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buNone/>
              <a:defRPr sz="11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buNone/>
              <a:defRPr sz="11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buNone/>
              <a:defRPr sz="11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buNone/>
              <a:defRPr sz="11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buNone/>
              <a:defRPr sz="11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buNone/>
              <a:defRPr sz="11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ctrTitle"/>
          </p:nvPr>
        </p:nvSpPr>
        <p:spPr>
          <a:xfrm>
            <a:off x="3423300" y="300477"/>
            <a:ext cx="5345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Afstudeerpresentatie</a:t>
            </a:r>
            <a:br>
              <a:rPr lang="nl-NL" dirty="0"/>
            </a:br>
            <a:r>
              <a:rPr lang="nl-NL" sz="2000" dirty="0"/>
              <a:t>Merik Westerveld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gebruikte ontwikkel methode door het proces</a:t>
            </a:r>
            <a:endParaRPr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0" y="1819650"/>
            <a:ext cx="6032973" cy="3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buNone/>
            </a:pPr>
            <a:r>
              <a:rPr lang="nl-NL" sz="2400" dirty="0" err="1"/>
              <a:t>Kanban</a:t>
            </a:r>
            <a:r>
              <a:rPr lang="en" sz="2400" dirty="0"/>
              <a:t>.</a:t>
            </a:r>
          </a:p>
          <a:p>
            <a:pPr marL="0" indent="0" algn="r">
              <a:buNone/>
            </a:pPr>
            <a:endParaRPr lang="en" sz="2400" dirty="0"/>
          </a:p>
          <a:p>
            <a:pPr marL="0" indent="0" algn="r">
              <a:buNone/>
            </a:pPr>
            <a:r>
              <a:rPr lang="nl-NL" sz="2400" dirty="0"/>
              <a:t>Agile in éénmansteam.</a:t>
            </a:r>
            <a:endParaRPr lang="en" sz="2400" dirty="0"/>
          </a:p>
          <a:p>
            <a:pPr marL="0" indent="0" algn="r">
              <a:buNone/>
            </a:pPr>
            <a:endParaRPr lang="en" sz="2400" dirty="0"/>
          </a:p>
          <a:p>
            <a:pPr marL="0" indent="0" algn="r">
              <a:buNone/>
            </a:pPr>
            <a:r>
              <a:rPr lang="nl-NL" sz="2400" dirty="0"/>
              <a:t>S</a:t>
            </a:r>
            <a:r>
              <a:rPr lang="en" sz="2400" dirty="0"/>
              <a:t>nell</a:t>
            </a:r>
            <a:r>
              <a:rPr lang="nl-NL" sz="2400" dirty="0"/>
              <a:t>e verandering mogelijk.</a:t>
            </a:r>
          </a:p>
          <a:p>
            <a:pPr marL="0" indent="0" algn="r">
              <a:buNone/>
            </a:pPr>
            <a:endParaRPr lang="en-US" sz="2400" dirty="0"/>
          </a:p>
          <a:p>
            <a:pPr marL="0" indent="0" algn="r">
              <a:buNone/>
            </a:pPr>
            <a:r>
              <a:rPr lang="en-US" sz="2400" dirty="0" err="1"/>
              <a:t>Geen</a:t>
            </a:r>
            <a:r>
              <a:rPr lang="en-US" sz="2400" dirty="0"/>
              <a:t> </a:t>
            </a:r>
            <a:r>
              <a:rPr lang="en-US" sz="2400" dirty="0" err="1"/>
              <a:t>onnodige</a:t>
            </a:r>
            <a:r>
              <a:rPr lang="en-US" sz="2400" dirty="0"/>
              <a:t> scrum </a:t>
            </a:r>
            <a:r>
              <a:rPr lang="en-US" sz="2400" dirty="0" err="1"/>
              <a:t>elementen</a:t>
            </a:r>
            <a:r>
              <a:rPr lang="en-US" sz="2400" dirty="0"/>
              <a:t>.</a:t>
            </a:r>
            <a:endParaRPr lang="en" sz="2400" dirty="0"/>
          </a:p>
          <a:p>
            <a:pPr marL="0" indent="0" algn="r">
              <a:buNone/>
            </a:pPr>
            <a:endParaRPr sz="2400" dirty="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59028" y="2044377"/>
            <a:ext cx="3726121" cy="2993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initialisatie en begin analyseren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4" name="Google Shape;148;p22">
            <a:extLst>
              <a:ext uri="{FF2B5EF4-FFF2-40B4-BE49-F238E27FC236}">
                <a16:creationId xmlns:a16="http://schemas.microsoft.com/office/drawing/2014/main" id="{B71FAF80-0C1A-4E81-8F79-54D49BC0513A}"/>
              </a:ext>
            </a:extLst>
          </p:cNvPr>
          <p:cNvSpPr/>
          <p:nvPr/>
        </p:nvSpPr>
        <p:spPr>
          <a:xfrm>
            <a:off x="4854121" y="2204250"/>
            <a:ext cx="2449500" cy="24495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l-NL" sz="1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Analyseren</a:t>
            </a:r>
            <a:endParaRPr sz="1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149;p22">
            <a:extLst>
              <a:ext uri="{FF2B5EF4-FFF2-40B4-BE49-F238E27FC236}">
                <a16:creationId xmlns:a16="http://schemas.microsoft.com/office/drawing/2014/main" id="{0D36FCAD-E281-4011-A665-E512445A1D54}"/>
              </a:ext>
            </a:extLst>
          </p:cNvPr>
          <p:cNvSpPr/>
          <p:nvPr/>
        </p:nvSpPr>
        <p:spPr>
          <a:xfrm>
            <a:off x="2644560" y="2204250"/>
            <a:ext cx="2449500" cy="24495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Nieuwe</a:t>
            </a:r>
            <a:r>
              <a:rPr lang="en-US" sz="1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plek</a:t>
            </a:r>
            <a:endParaRPr sz="1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150;p22">
            <a:extLst>
              <a:ext uri="{FF2B5EF4-FFF2-40B4-BE49-F238E27FC236}">
                <a16:creationId xmlns:a16="http://schemas.microsoft.com/office/drawing/2014/main" id="{8BEEFFFB-3DD9-42E7-AD24-D39840C7B243}"/>
              </a:ext>
            </a:extLst>
          </p:cNvPr>
          <p:cNvSpPr/>
          <p:nvPr/>
        </p:nvSpPr>
        <p:spPr>
          <a:xfrm>
            <a:off x="7097940" y="2204250"/>
            <a:ext cx="2449500" cy="24495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 van </a:t>
            </a:r>
            <a:r>
              <a:rPr lang="en-US" sz="18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aanpak</a:t>
            </a:r>
            <a:endParaRPr sz="1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3530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onderzoek</a:t>
            </a:r>
            <a:endParaRPr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2230500" y="1819650"/>
            <a:ext cx="24918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/>
              <a:t>Functioneel</a:t>
            </a:r>
            <a:endParaRPr b="1" dirty="0"/>
          </a:p>
          <a:p>
            <a:pPr marL="0" indent="0">
              <a:buNone/>
            </a:pPr>
            <a:r>
              <a:rPr lang="en" dirty="0"/>
              <a:t>Enquête beantwoord door ~120 potentiële festivalbezoekers over ergernissen, technologie op een festival en </a:t>
            </a:r>
            <a:r>
              <a:rPr lang="nl-NL" dirty="0"/>
              <a:t>functionaliteiten bij een festival app. 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4850102" y="1819650"/>
            <a:ext cx="24918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/>
              <a:t>Technisch</a:t>
            </a:r>
          </a:p>
          <a:p>
            <a:pPr marL="0" indent="0">
              <a:buNone/>
            </a:pPr>
            <a:r>
              <a:rPr lang="nl-NL" dirty="0"/>
              <a:t>Onderzoek naar aanradersystemen, drukte bepaling, schaalbaarheid van API &amp; omgaan met privacy / AVG. </a:t>
            </a:r>
            <a:endParaRPr dirty="0"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7469703" y="1819650"/>
            <a:ext cx="24918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 err="1"/>
              <a:t>Keuzes</a:t>
            </a:r>
            <a:endParaRPr b="1" dirty="0"/>
          </a:p>
          <a:p>
            <a:pPr marL="0" indent="0">
              <a:buNone/>
            </a:pPr>
            <a:r>
              <a:rPr lang="nl-NL" dirty="0"/>
              <a:t>Onderzoek naar de keuzes: </a:t>
            </a:r>
            <a:r>
              <a:rPr lang="nl-NL" dirty="0" err="1"/>
              <a:t>back-end</a:t>
            </a:r>
            <a:r>
              <a:rPr lang="nl-NL" dirty="0"/>
              <a:t> taal, front-end taal, database, CI/CD omgeving en ontwikkelmethode.</a:t>
            </a:r>
            <a:endParaRPr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622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6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ontwerpen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analyseren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2669875" y="1653370"/>
            <a:ext cx="6852000" cy="4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Requirements </a:t>
            </a:r>
            <a:r>
              <a:rPr lang="en-US" sz="2400" dirty="0" err="1"/>
              <a:t>analyse</a:t>
            </a:r>
            <a:r>
              <a:rPr lang="en-US" sz="2400" dirty="0"/>
              <a:t> </a:t>
            </a:r>
            <a:r>
              <a:rPr lang="nl-NL" sz="2400" dirty="0"/>
              <a:t>op basis van de enquête.</a:t>
            </a:r>
            <a:endParaRPr lang="en-US" sz="2400" dirty="0"/>
          </a:p>
          <a:p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Mock-up </a:t>
            </a:r>
            <a:r>
              <a:rPr lang="en-US" sz="2400" dirty="0" err="1"/>
              <a:t>aan</a:t>
            </a:r>
            <a:r>
              <a:rPr lang="en-US" sz="2400" dirty="0"/>
              <a:t> de hand van de </a:t>
            </a:r>
            <a:r>
              <a:rPr lang="en-US" sz="2400" dirty="0" err="1"/>
              <a:t>analyse</a:t>
            </a:r>
            <a:r>
              <a:rPr lang="en-US" sz="2400" dirty="0"/>
              <a:t>.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 err="1"/>
              <a:t>Technische</a:t>
            </a:r>
            <a:r>
              <a:rPr lang="en-US" sz="2400" dirty="0"/>
              <a:t> </a:t>
            </a:r>
            <a:r>
              <a:rPr lang="en-US" sz="2400" dirty="0" err="1"/>
              <a:t>ontwerpen</a:t>
            </a:r>
            <a:r>
              <a:rPr lang="en-US" sz="2400" dirty="0"/>
              <a:t> </a:t>
            </a:r>
            <a:r>
              <a:rPr lang="en-US" sz="2400" dirty="0" err="1"/>
              <a:t>gebasseerd</a:t>
            </a:r>
            <a:r>
              <a:rPr lang="en-US" sz="2400" dirty="0"/>
              <a:t> op de mock-up.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607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9000" b="-9000"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realiseren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4" name="Google Shape;148;p22">
            <a:extLst>
              <a:ext uri="{FF2B5EF4-FFF2-40B4-BE49-F238E27FC236}">
                <a16:creationId xmlns:a16="http://schemas.microsoft.com/office/drawing/2014/main" id="{E11D7CA8-B721-4595-A42B-18CC0044C248}"/>
              </a:ext>
            </a:extLst>
          </p:cNvPr>
          <p:cNvSpPr/>
          <p:nvPr/>
        </p:nvSpPr>
        <p:spPr>
          <a:xfrm>
            <a:off x="4854121" y="2204250"/>
            <a:ext cx="2449500" cy="24495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nl-NL" sz="1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CI/CD omgeving</a:t>
            </a:r>
            <a:endParaRPr sz="1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149;p22">
            <a:extLst>
              <a:ext uri="{FF2B5EF4-FFF2-40B4-BE49-F238E27FC236}">
                <a16:creationId xmlns:a16="http://schemas.microsoft.com/office/drawing/2014/main" id="{2D93DE4E-6771-4766-A850-B82E998ACA8A}"/>
              </a:ext>
            </a:extLst>
          </p:cNvPr>
          <p:cNvSpPr/>
          <p:nvPr/>
        </p:nvSpPr>
        <p:spPr>
          <a:xfrm>
            <a:off x="2644560" y="2204250"/>
            <a:ext cx="2449500" cy="24495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Back-end </a:t>
            </a:r>
          </a:p>
          <a:p>
            <a:pPr algn="ctr"/>
            <a:r>
              <a:rPr lang="en-US" sz="1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&amp; </a:t>
            </a:r>
          </a:p>
          <a:p>
            <a:pPr algn="ctr"/>
            <a:r>
              <a:rPr lang="en-US" sz="1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Database</a:t>
            </a:r>
            <a:endParaRPr sz="1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150;p22">
            <a:extLst>
              <a:ext uri="{FF2B5EF4-FFF2-40B4-BE49-F238E27FC236}">
                <a16:creationId xmlns:a16="http://schemas.microsoft.com/office/drawing/2014/main" id="{D24D0B3A-8B9F-4952-84E2-A0BF574A626A}"/>
              </a:ext>
            </a:extLst>
          </p:cNvPr>
          <p:cNvSpPr/>
          <p:nvPr/>
        </p:nvSpPr>
        <p:spPr>
          <a:xfrm>
            <a:off x="7097940" y="2204250"/>
            <a:ext cx="2449500" cy="2449500"/>
          </a:xfrm>
          <a:prstGeom prst="ellipse">
            <a:avLst/>
          </a:prstGeom>
          <a:solidFill>
            <a:srgbClr val="021526">
              <a:alpha val="1500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Front-end</a:t>
            </a:r>
            <a:endParaRPr sz="1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7561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tijdens Paaspop 2019</a:t>
            </a:r>
            <a:endParaRPr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2230500" y="1819650"/>
            <a:ext cx="24918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/>
              <a:t>Live testen</a:t>
            </a:r>
          </a:p>
          <a:p>
            <a:pPr marL="0" indent="0">
              <a:buNone/>
            </a:pPr>
            <a:r>
              <a:rPr lang="nl-NL" dirty="0"/>
              <a:t>Het </a:t>
            </a:r>
            <a:r>
              <a:rPr lang="nl-NL" dirty="0" err="1"/>
              <a:t>proof</a:t>
            </a:r>
            <a:r>
              <a:rPr lang="nl-NL" dirty="0"/>
              <a:t> of concept is ter live test in productie opgenomen en de festivalbezoekers konden de app gebruiken.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4850102" y="1819650"/>
            <a:ext cx="24918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/>
              <a:t>Verbeteren</a:t>
            </a:r>
          </a:p>
          <a:p>
            <a:pPr marL="0" indent="0">
              <a:buNone/>
            </a:pPr>
            <a:r>
              <a:rPr lang="nl-NL" dirty="0"/>
              <a:t>Tijdens de testen zijn fouten ontdekt die tijdens het festival opgelost zijn en door middel van de CI/CD omgeving als update doorgevoerd konden worden.</a:t>
            </a: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7469703" y="1819650"/>
            <a:ext cx="24918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/>
              <a:t>Feesten</a:t>
            </a:r>
            <a:endParaRPr b="1" dirty="0"/>
          </a:p>
          <a:p>
            <a:pPr marL="0" indent="0">
              <a:buNone/>
            </a:pPr>
            <a:r>
              <a:rPr lang="nl-NL" dirty="0"/>
              <a:t>Samen met een hoop andere Info Support stagiaires en werknemers feesten en gebruik maken van mijn eigen app!</a:t>
            </a:r>
            <a:endParaRPr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590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na Paaspop 2019 / afronden</a:t>
            </a:r>
            <a:endParaRPr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2230500" y="1819650"/>
            <a:ext cx="24918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/>
              <a:t>Adviseren</a:t>
            </a:r>
          </a:p>
          <a:p>
            <a:pPr marL="0" indent="0">
              <a:buNone/>
            </a:pPr>
            <a:r>
              <a:rPr lang="nl-NL" dirty="0"/>
              <a:t>Adviesrapport aan de directie van Paaspop schrijven en dit mondeling toelichten door middel van een presentatie.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4850102" y="1819650"/>
            <a:ext cx="24918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/>
              <a:t>Testen en non-</a:t>
            </a:r>
            <a:r>
              <a:rPr lang="nl-NL" b="1" dirty="0" err="1"/>
              <a:t>functionals</a:t>
            </a:r>
            <a:endParaRPr lang="nl-NL" b="1" dirty="0"/>
          </a:p>
          <a:p>
            <a:pPr marL="0" indent="0">
              <a:buNone/>
            </a:pPr>
            <a:r>
              <a:rPr lang="nl-NL" dirty="0"/>
              <a:t>Met nieuwe kennis automatisch testen geschreven voor de </a:t>
            </a:r>
            <a:r>
              <a:rPr lang="nl-NL" dirty="0" err="1"/>
              <a:t>back-end</a:t>
            </a:r>
            <a:r>
              <a:rPr lang="nl-NL" dirty="0"/>
              <a:t>. Daarnaast non-</a:t>
            </a:r>
            <a:r>
              <a:rPr lang="nl-NL" dirty="0" err="1"/>
              <a:t>functionals</a:t>
            </a:r>
            <a:r>
              <a:rPr lang="nl-NL" dirty="0"/>
              <a:t> gemaakt.</a:t>
            </a: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7469703" y="1819650"/>
            <a:ext cx="2491800" cy="43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/>
              <a:t>Documenteren</a:t>
            </a:r>
          </a:p>
          <a:p>
            <a:pPr marL="0" indent="0">
              <a:buNone/>
            </a:pPr>
            <a:r>
              <a:rPr lang="nl-NL" dirty="0"/>
              <a:t>Alles wat nog gedocumenteerd moest worden voor het portfolio gedocumenteerd.</a:t>
            </a:r>
            <a:endParaRPr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872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025200" y="2838202"/>
            <a:ext cx="6141600" cy="5675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Het </a:t>
            </a:r>
            <a:r>
              <a:rPr lang="en-US" dirty="0" err="1"/>
              <a:t>proces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025200" y="3426847"/>
            <a:ext cx="6141600" cy="415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nl-NL" dirty="0"/>
              <a:t>resultaten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72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enquête onderzoek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4" name="Picture 3" descr="C:\Users\merikw\AppData\Local\Microsoft\Windows\INetCache\Content.MSO\4DFC26F2.tmp">
            <a:extLst>
              <a:ext uri="{FF2B5EF4-FFF2-40B4-BE49-F238E27FC236}">
                <a16:creationId xmlns:a16="http://schemas.microsoft.com/office/drawing/2014/main" id="{19DB89C4-F255-4858-B689-F932BCC6AF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72" y="1483065"/>
            <a:ext cx="5313161" cy="265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merikw\AppData\Local\Microsoft\Windows\INetCache\Content.MSO\5C7E13D0.tmp">
            <a:extLst>
              <a:ext uri="{FF2B5EF4-FFF2-40B4-BE49-F238E27FC236}">
                <a16:creationId xmlns:a16="http://schemas.microsoft.com/office/drawing/2014/main" id="{1C2105EA-A65F-4994-9DC7-F9F53F5ACF8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79" y="2178373"/>
            <a:ext cx="5091675" cy="415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merikw\AppData\Local\Microsoft\Windows\INetCache\Content.MSO\EF178846.tmp">
            <a:extLst>
              <a:ext uri="{FF2B5EF4-FFF2-40B4-BE49-F238E27FC236}">
                <a16:creationId xmlns:a16="http://schemas.microsoft.com/office/drawing/2014/main" id="{50690D24-89F7-4E5D-A868-68E91FD1C71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85" y="3974211"/>
            <a:ext cx="4647407" cy="2410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0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functioneel ontwerp 1/3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39169-C02F-4EF9-A880-7EC4E646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66" y="1513796"/>
            <a:ext cx="9605818" cy="47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025200" y="1730125"/>
            <a:ext cx="6141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nl-NL" dirty="0"/>
              <a:t>Betrokken bedrijven:</a:t>
            </a:r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025200" y="3405746"/>
            <a:ext cx="614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afstudeerbedrijf</a:t>
            </a:r>
            <a:r>
              <a:rPr lang="en-US" dirty="0"/>
              <a:t> &amp; </a:t>
            </a:r>
            <a:r>
              <a:rPr lang="en-US" dirty="0" err="1"/>
              <a:t>klant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functioneel ontwerp 2/3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E884BA-A5E2-4287-9D04-84516D202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64" y="1523031"/>
            <a:ext cx="9484621" cy="46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9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functioneel ontwerp 3/3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81AB4-302E-4998-B30D-039DA93D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24" y="1567104"/>
            <a:ext cx="6619701" cy="468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1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technisch ontwerp: clean </a:t>
            </a:r>
            <a:r>
              <a:rPr lang="nl-NL" dirty="0" err="1"/>
              <a:t>architecture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pic>
        <p:nvPicPr>
          <p:cNvPr id="4" name="Picture 3" descr="clean-architecture-diagram-2.png">
            <a:extLst>
              <a:ext uri="{FF2B5EF4-FFF2-40B4-BE49-F238E27FC236}">
                <a16:creationId xmlns:a16="http://schemas.microsoft.com/office/drawing/2014/main" id="{1F34CEC8-18CB-4AD0-BD2A-32937F62BF8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t="3430" r="3167" b="15665"/>
          <a:stretch/>
        </p:blipFill>
        <p:spPr bwMode="auto">
          <a:xfrm>
            <a:off x="2251478" y="1595758"/>
            <a:ext cx="5322388" cy="39111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C6D94-9E17-45DF-977A-7F29516763F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8014" y="1595757"/>
            <a:ext cx="2007136" cy="3911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983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technisch ontwerp: CQS patroon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A7686-3374-48C2-B8B8-1F25545980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01" y="1819650"/>
            <a:ext cx="3898748" cy="40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2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technisch ontwerp: </a:t>
            </a:r>
            <a:r>
              <a:rPr lang="nl-NL" dirty="0" err="1"/>
              <a:t>back-end</a:t>
            </a:r>
            <a:r>
              <a:rPr lang="nl-NL" dirty="0"/>
              <a:t> low level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6FEA7-203A-41D9-A600-17B8E10088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800" y="1385905"/>
            <a:ext cx="4566149" cy="49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3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nl-NL" dirty="0"/>
              <a:t>technisch ontwerp: front-end low level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020B3-B1F3-4972-84D7-C98E37BC86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44" y="1568329"/>
            <a:ext cx="5857862" cy="39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75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025200" y="2838202"/>
            <a:ext cx="6141600" cy="5675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Uiteindelijke</a:t>
            </a:r>
            <a:r>
              <a:rPr lang="en-US" dirty="0"/>
              <a:t> </a:t>
            </a:r>
            <a:r>
              <a:rPr lang="en-US" dirty="0" err="1"/>
              <a:t>resultaat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025200" y="3426847"/>
            <a:ext cx="6141600" cy="415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nl-NL" dirty="0"/>
              <a:t>demo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96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6604537" y="653113"/>
            <a:ext cx="2766776" cy="5551776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4294967295"/>
          </p:nvPr>
        </p:nvSpPr>
        <p:spPr>
          <a:xfrm>
            <a:off x="2885875" y="894850"/>
            <a:ext cx="31971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r">
              <a:buNone/>
            </a:pPr>
            <a:r>
              <a:rPr lang="en-US" sz="1800" dirty="0">
                <a:latin typeface="Homemade Apple"/>
                <a:ea typeface="Homemade Apple"/>
                <a:cs typeface="Homemade Apple"/>
                <a:sym typeface="Homemade Apple"/>
              </a:rPr>
              <a:t>Paaspop App</a:t>
            </a:r>
            <a:endParaRPr sz="1800" dirty="0"/>
          </a:p>
          <a:p>
            <a:pPr marL="0" indent="0" algn="r">
              <a:buNone/>
            </a:pPr>
            <a:r>
              <a:rPr lang="nl-NL" sz="1800" dirty="0"/>
              <a:t>Het uiteindelijke resultaat dat tijdens Paaspop 2019 gebruikt is door de bezoekers.</a:t>
            </a:r>
            <a:endParaRPr sz="1800" dirty="0"/>
          </a:p>
        </p:txBody>
      </p:sp>
      <p:sp>
        <p:nvSpPr>
          <p:cNvPr id="233" name="Google Shape;233;p30"/>
          <p:cNvSpPr/>
          <p:nvPr/>
        </p:nvSpPr>
        <p:spPr>
          <a:xfrm>
            <a:off x="67234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pic>
        <p:nvPicPr>
          <p:cNvPr id="5" name="Demo presentatie_Large (1)">
            <a:hlinkClick r:id="" action="ppaction://media"/>
            <a:extLst>
              <a:ext uri="{FF2B5EF4-FFF2-40B4-BE49-F238E27FC236}">
                <a16:creationId xmlns:a16="http://schemas.microsoft.com/office/drawing/2014/main" id="{1899040E-C2BF-47A8-AD8B-BB372E2D6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7657" t="11332" r="37900" b="12602"/>
          <a:stretch/>
        </p:blipFill>
        <p:spPr>
          <a:xfrm>
            <a:off x="6723426" y="1118675"/>
            <a:ext cx="2528999" cy="44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7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subTitle" idx="4294967295"/>
          </p:nvPr>
        </p:nvSpPr>
        <p:spPr>
          <a:xfrm>
            <a:off x="3070650" y="1875531"/>
            <a:ext cx="6050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nl-NL" sz="1800" dirty="0">
                <a:latin typeface="Homemade Apple"/>
                <a:ea typeface="Homemade Apple"/>
                <a:cs typeface="Homemade Apple"/>
                <a:sym typeface="Homemade Apple"/>
              </a:rPr>
              <a:t>afstudeerbedrijf + interne opdrachtgever</a:t>
            </a:r>
            <a:endParaRPr sz="1800"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ctrTitle" idx="4294967295"/>
          </p:nvPr>
        </p:nvSpPr>
        <p:spPr>
          <a:xfrm>
            <a:off x="3070650" y="4437303"/>
            <a:ext cx="6050700" cy="11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b="1" dirty="0">
                <a:latin typeface="Raleway"/>
                <a:ea typeface="Raleway"/>
                <a:cs typeface="Raleway"/>
                <a:sym typeface="Raleway"/>
              </a:rPr>
              <a:t>50+</a:t>
            </a:r>
            <a:endParaRPr sz="6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4294967295"/>
          </p:nvPr>
        </p:nvSpPr>
        <p:spPr>
          <a:xfrm>
            <a:off x="3070650" y="5378850"/>
            <a:ext cx="6050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nl-NL" sz="1800" dirty="0">
                <a:latin typeface="Homemade Apple"/>
                <a:ea typeface="Homemade Apple"/>
                <a:cs typeface="Homemade Apple"/>
                <a:sym typeface="Homemade Apple"/>
              </a:rPr>
              <a:t>stagiaires</a:t>
            </a:r>
            <a:endParaRPr sz="1800"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type="ctrTitle" idx="4294967295"/>
          </p:nvPr>
        </p:nvSpPr>
        <p:spPr>
          <a:xfrm>
            <a:off x="3070650" y="2713049"/>
            <a:ext cx="6050700" cy="11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b="1" dirty="0">
                <a:latin typeface="Raleway"/>
                <a:ea typeface="Raleway"/>
                <a:cs typeface="Raleway"/>
                <a:sym typeface="Raleway"/>
              </a:rPr>
              <a:t>400+</a:t>
            </a:r>
            <a:endParaRPr sz="6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4294967295"/>
          </p:nvPr>
        </p:nvSpPr>
        <p:spPr>
          <a:xfrm>
            <a:off x="3070650" y="3654595"/>
            <a:ext cx="6050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nl-NL" sz="1800" dirty="0">
                <a:latin typeface="Homemade Apple"/>
                <a:ea typeface="Homemade Apple"/>
                <a:cs typeface="Homemade Apple"/>
                <a:sym typeface="Homemade Apple"/>
              </a:rPr>
              <a:t>werknemers</a:t>
            </a:r>
            <a:endParaRPr sz="1800"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581B82-A21F-4473-A4B3-7049370C9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0895" y="725103"/>
            <a:ext cx="3709960" cy="10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3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subTitle" idx="4294967295"/>
          </p:nvPr>
        </p:nvSpPr>
        <p:spPr>
          <a:xfrm>
            <a:off x="3070650" y="1965872"/>
            <a:ext cx="6050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nl-NL" sz="1800" dirty="0">
                <a:latin typeface="Homemade Apple"/>
                <a:ea typeface="Homemade Apple"/>
                <a:cs typeface="Homemade Apple"/>
                <a:sym typeface="Homemade Apple"/>
              </a:rPr>
              <a:t>klant + externe opdrachtgever</a:t>
            </a:r>
            <a:endParaRPr sz="1800"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ctrTitle" idx="4294967295"/>
          </p:nvPr>
        </p:nvSpPr>
        <p:spPr>
          <a:xfrm>
            <a:off x="3070650" y="4475225"/>
            <a:ext cx="6050700" cy="11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b="1" dirty="0">
                <a:latin typeface="Raleway"/>
                <a:ea typeface="Raleway"/>
                <a:cs typeface="Raleway"/>
                <a:sym typeface="Raleway"/>
              </a:rPr>
              <a:t>3</a:t>
            </a:r>
            <a:endParaRPr sz="6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4294967295"/>
          </p:nvPr>
        </p:nvSpPr>
        <p:spPr>
          <a:xfrm>
            <a:off x="3070650" y="5416772"/>
            <a:ext cx="6050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nl-NL" sz="1800" dirty="0">
                <a:latin typeface="Homemade Apple"/>
                <a:ea typeface="Homemade Apple"/>
                <a:cs typeface="Homemade Apple"/>
                <a:sym typeface="Homemade Apple"/>
              </a:rPr>
              <a:t>man sterke directie</a:t>
            </a:r>
            <a:endParaRPr sz="1800"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type="ctrTitle" idx="4294967295"/>
          </p:nvPr>
        </p:nvSpPr>
        <p:spPr>
          <a:xfrm>
            <a:off x="3070650" y="2779638"/>
            <a:ext cx="6050700" cy="11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b="1" dirty="0">
                <a:latin typeface="Raleway"/>
                <a:ea typeface="Raleway"/>
                <a:cs typeface="Raleway"/>
                <a:sym typeface="Raleway"/>
              </a:rPr>
              <a:t>90.000</a:t>
            </a:r>
            <a:endParaRPr sz="6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4294967295"/>
          </p:nvPr>
        </p:nvSpPr>
        <p:spPr>
          <a:xfrm>
            <a:off x="3070650" y="3721184"/>
            <a:ext cx="6050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nl-NL" sz="1800" dirty="0">
                <a:latin typeface="Homemade Apple"/>
                <a:ea typeface="Homemade Apple"/>
                <a:cs typeface="Homemade Apple"/>
                <a:sym typeface="Homemade Apple"/>
              </a:rPr>
              <a:t>festivalbezoekers</a:t>
            </a:r>
            <a:endParaRPr sz="1800" dirty="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ACE54-66C1-4D69-89DB-375E2D1D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35" y="429818"/>
            <a:ext cx="1202880" cy="16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2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025200" y="2838202"/>
            <a:ext cx="6141600" cy="5675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dirty="0"/>
          </a:p>
          <a:p>
            <a:r>
              <a:rPr lang="nl-NL" dirty="0"/>
              <a:t>Vraag van de klant:</a:t>
            </a:r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025200" y="3426847"/>
            <a:ext cx="6141600" cy="415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nl-NL" dirty="0"/>
              <a:t>probleemstelling &amp; doelen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828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</a:t>
            </a:r>
            <a:r>
              <a:rPr lang="nl-NL" dirty="0" err="1"/>
              <a:t>roblemen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2669875" y="1653370"/>
            <a:ext cx="6852000" cy="4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err="1"/>
              <a:t>Groeiende</a:t>
            </a:r>
            <a:r>
              <a:rPr lang="en-US" sz="2400" dirty="0"/>
              <a:t> </a:t>
            </a:r>
            <a:r>
              <a:rPr lang="en-US" sz="2400" dirty="0" err="1"/>
              <a:t>concurentie</a:t>
            </a:r>
            <a:r>
              <a:rPr lang="en-US" sz="2400" dirty="0"/>
              <a:t> </a:t>
            </a:r>
            <a:r>
              <a:rPr lang="en-US" sz="2400" dirty="0" err="1"/>
              <a:t>onder</a:t>
            </a:r>
            <a:r>
              <a:rPr lang="en-US" sz="2400" dirty="0"/>
              <a:t> de festivals.</a:t>
            </a:r>
          </a:p>
          <a:p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 err="1"/>
              <a:t>Bezoekers</a:t>
            </a:r>
            <a:r>
              <a:rPr lang="en-US" sz="2400" dirty="0"/>
              <a:t> </a:t>
            </a:r>
            <a:r>
              <a:rPr lang="en-US" sz="2400" dirty="0" err="1"/>
              <a:t>hebben</a:t>
            </a:r>
            <a:r>
              <a:rPr lang="en-US" sz="2400" dirty="0"/>
              <a:t> </a:t>
            </a:r>
            <a:r>
              <a:rPr lang="en-US" sz="2400" dirty="0" err="1"/>
              <a:t>ergernissen</a:t>
            </a:r>
            <a:r>
              <a:rPr lang="en-US" sz="2400" dirty="0"/>
              <a:t> op festivals.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Paaspop </a:t>
            </a:r>
            <a:r>
              <a:rPr lang="en-US" sz="2400" dirty="0" err="1"/>
              <a:t>weet</a:t>
            </a:r>
            <a:r>
              <a:rPr lang="en-US" sz="2400" dirty="0"/>
              <a:t> </a:t>
            </a:r>
            <a:r>
              <a:rPr lang="en-US" sz="2400" dirty="0" err="1"/>
              <a:t>niet</a:t>
            </a:r>
            <a:r>
              <a:rPr lang="en-US" sz="2400" dirty="0"/>
              <a:t> of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mobiele</a:t>
            </a:r>
            <a:r>
              <a:rPr lang="en-US" sz="2400" dirty="0"/>
              <a:t> app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positief</a:t>
            </a:r>
            <a:r>
              <a:rPr lang="en-US" sz="2400" dirty="0"/>
              <a:t> effect </a:t>
            </a:r>
            <a:r>
              <a:rPr lang="en-US" sz="2400" dirty="0" err="1"/>
              <a:t>zal</a:t>
            </a:r>
            <a:r>
              <a:rPr lang="en-US" sz="2400" dirty="0"/>
              <a:t> </a:t>
            </a:r>
            <a:r>
              <a:rPr lang="en-US" sz="2400" dirty="0" err="1"/>
              <a:t>hebben</a:t>
            </a:r>
            <a:r>
              <a:rPr lang="en-US" sz="2400" dirty="0"/>
              <a:t>.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8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2306850" y="274650"/>
            <a:ext cx="7578300" cy="15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doelstellingen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2669875" y="1653370"/>
            <a:ext cx="6852000" cy="4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err="1"/>
              <a:t>Bezoekers</a:t>
            </a:r>
            <a:r>
              <a:rPr lang="en-US" sz="2400" dirty="0"/>
              <a:t> </a:t>
            </a:r>
            <a:r>
              <a:rPr lang="en-US" sz="2400" dirty="0" err="1"/>
              <a:t>binden</a:t>
            </a:r>
            <a:r>
              <a:rPr lang="en-US" sz="2400" dirty="0"/>
              <a:t> </a:t>
            </a:r>
            <a:r>
              <a:rPr lang="en-US" sz="2400" dirty="0" err="1"/>
              <a:t>aan</a:t>
            </a:r>
            <a:r>
              <a:rPr lang="en-US" sz="2400" dirty="0"/>
              <a:t> het festival.</a:t>
            </a:r>
          </a:p>
          <a:p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 err="1"/>
              <a:t>Ergernissen</a:t>
            </a:r>
            <a:r>
              <a:rPr lang="en-US" sz="2400" dirty="0"/>
              <a:t> van </a:t>
            </a:r>
            <a:r>
              <a:rPr lang="en-US" sz="2400" dirty="0" err="1"/>
              <a:t>bezoekers</a:t>
            </a:r>
            <a:r>
              <a:rPr lang="en-US" sz="2400" dirty="0"/>
              <a:t> </a:t>
            </a:r>
            <a:r>
              <a:rPr lang="en-US" sz="2400" dirty="0" err="1"/>
              <a:t>weghalen</a:t>
            </a:r>
            <a:r>
              <a:rPr lang="en-US" sz="2400" dirty="0"/>
              <a:t>.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 err="1"/>
              <a:t>Onderzoek</a:t>
            </a:r>
            <a:r>
              <a:rPr lang="en-US" sz="2400" dirty="0"/>
              <a:t> doe </a:t>
            </a:r>
            <a:r>
              <a:rPr lang="en-US" sz="2400" dirty="0" err="1"/>
              <a:t>naar</a:t>
            </a:r>
            <a:r>
              <a:rPr lang="en-US" sz="2400" dirty="0"/>
              <a:t> het effect van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mobiele</a:t>
            </a:r>
            <a:r>
              <a:rPr lang="en-US" sz="2400" dirty="0"/>
              <a:t> app op het festival.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47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t="-13000" b="-9000"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3243255" y="2278050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/>
              <a:t>i</a:t>
            </a:r>
            <a:r>
              <a:rPr lang="nl-NL" sz="4800" dirty="0" err="1"/>
              <a:t>dee</a:t>
            </a:r>
            <a:r>
              <a:rPr lang="nl-NL" sz="4800" dirty="0"/>
              <a:t> van de klant</a:t>
            </a:r>
            <a:endParaRPr sz="4800"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4147127" y="3628800"/>
            <a:ext cx="507543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2000" dirty="0" err="1"/>
              <a:t>Onderzoek</a:t>
            </a:r>
            <a:r>
              <a:rPr lang="en-US" sz="2000" dirty="0"/>
              <a:t> </a:t>
            </a:r>
            <a:r>
              <a:rPr lang="en-US" sz="2000" dirty="0" err="1"/>
              <a:t>doen</a:t>
            </a:r>
            <a:r>
              <a:rPr lang="en-US" sz="2000" dirty="0"/>
              <a:t> </a:t>
            </a:r>
            <a:r>
              <a:rPr lang="en-US" sz="2000" dirty="0" err="1"/>
              <a:t>naar</a:t>
            </a:r>
            <a:r>
              <a:rPr lang="en-US" sz="2000" dirty="0"/>
              <a:t> </a:t>
            </a:r>
            <a:r>
              <a:rPr lang="en-US" sz="2000" dirty="0" err="1"/>
              <a:t>een</a:t>
            </a:r>
            <a:r>
              <a:rPr lang="en-US" sz="2000" dirty="0"/>
              <a:t> </a:t>
            </a:r>
            <a:r>
              <a:rPr lang="en-US" sz="2000" dirty="0" err="1"/>
              <a:t>mobiele</a:t>
            </a:r>
            <a:r>
              <a:rPr lang="en-US" sz="2000" dirty="0"/>
              <a:t> </a:t>
            </a:r>
            <a:r>
              <a:rPr lang="en-US" sz="2000" dirty="0" err="1"/>
              <a:t>applicatie</a:t>
            </a:r>
            <a:r>
              <a:rPr lang="en-US" sz="2000" dirty="0"/>
              <a:t> om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kijken</a:t>
            </a:r>
            <a:r>
              <a:rPr lang="en-US" sz="2000" dirty="0"/>
              <a:t> wat </a:t>
            </a:r>
            <a:r>
              <a:rPr lang="en-US" sz="2000" dirty="0" err="1"/>
              <a:t>voor</a:t>
            </a:r>
            <a:r>
              <a:rPr lang="en-US" sz="2000" dirty="0"/>
              <a:t> </a:t>
            </a:r>
            <a:r>
              <a:rPr lang="en-US" sz="2000" dirty="0" err="1"/>
              <a:t>rol</a:t>
            </a:r>
            <a:r>
              <a:rPr lang="en-US" sz="2000" dirty="0"/>
              <a:t> </a:t>
            </a:r>
            <a:r>
              <a:rPr lang="en-US" sz="2000" dirty="0" err="1"/>
              <a:t>dat</a:t>
            </a:r>
            <a:r>
              <a:rPr lang="en-US" sz="2000" dirty="0"/>
              <a:t> 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spelen</a:t>
            </a:r>
            <a:r>
              <a:rPr lang="en-US" sz="2000" dirty="0"/>
              <a:t> op Paaspop 2019</a:t>
            </a:r>
          </a:p>
        </p:txBody>
      </p:sp>
      <p:sp>
        <p:nvSpPr>
          <p:cNvPr id="108" name="Google Shape;108;p17"/>
          <p:cNvSpPr/>
          <p:nvPr/>
        </p:nvSpPr>
        <p:spPr>
          <a:xfrm>
            <a:off x="3773407" y="1556635"/>
            <a:ext cx="5449150" cy="3412600"/>
          </a:xfrm>
          <a:custGeom>
            <a:avLst/>
            <a:gdLst/>
            <a:ahLst/>
            <a:cxnLst/>
            <a:rect l="l" t="t" r="r" b="b"/>
            <a:pathLst>
              <a:path w="217966" h="136504" extrusionOk="0">
                <a:moveTo>
                  <a:pt x="134084" y="36957"/>
                </a:moveTo>
                <a:cubicBezTo>
                  <a:pt x="111060" y="41754"/>
                  <a:pt x="71532" y="43758"/>
                  <a:pt x="65342" y="21069"/>
                </a:cubicBezTo>
                <a:cubicBezTo>
                  <a:pt x="63408" y="13980"/>
                  <a:pt x="68316" y="4183"/>
                  <a:pt x="75070" y="1289"/>
                </a:cubicBezTo>
                <a:cubicBezTo>
                  <a:pt x="79540" y="-627"/>
                  <a:pt x="85016" y="-152"/>
                  <a:pt x="89661" y="1289"/>
                </a:cubicBezTo>
                <a:cubicBezTo>
                  <a:pt x="97022" y="3573"/>
                  <a:pt x="100737" y="15340"/>
                  <a:pt x="98416" y="22690"/>
                </a:cubicBezTo>
                <a:cubicBezTo>
                  <a:pt x="92031" y="42904"/>
                  <a:pt x="56316" y="27785"/>
                  <a:pt x="35187" y="29499"/>
                </a:cubicBezTo>
                <a:cubicBezTo>
                  <a:pt x="22546" y="30524"/>
                  <a:pt x="7785" y="36963"/>
                  <a:pt x="2113" y="48306"/>
                </a:cubicBezTo>
                <a:cubicBezTo>
                  <a:pt x="-505" y="53541"/>
                  <a:pt x="-290" y="60069"/>
                  <a:pt x="815" y="65816"/>
                </a:cubicBezTo>
                <a:cubicBezTo>
                  <a:pt x="3945" y="82096"/>
                  <a:pt x="31257" y="81782"/>
                  <a:pt x="47833" y="82029"/>
                </a:cubicBezTo>
                <a:cubicBezTo>
                  <a:pt x="85779" y="82595"/>
                  <a:pt x="123580" y="68977"/>
                  <a:pt x="161322" y="72949"/>
                </a:cubicBezTo>
                <a:cubicBezTo>
                  <a:pt x="180986" y="75018"/>
                  <a:pt x="206240" y="80754"/>
                  <a:pt x="214824" y="98566"/>
                </a:cubicBezTo>
                <a:cubicBezTo>
                  <a:pt x="218869" y="106960"/>
                  <a:pt x="219605" y="120005"/>
                  <a:pt x="212878" y="126452"/>
                </a:cubicBezTo>
                <a:cubicBezTo>
                  <a:pt x="205283" y="133731"/>
                  <a:pt x="203637" y="131478"/>
                  <a:pt x="194396" y="136504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9" name="Google Shape;109;p17"/>
          <p:cNvSpPr/>
          <p:nvPr/>
        </p:nvSpPr>
        <p:spPr>
          <a:xfrm>
            <a:off x="7129455" y="1566903"/>
            <a:ext cx="985004" cy="95940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025200" y="2838202"/>
            <a:ext cx="6141600" cy="5675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Het </a:t>
            </a:r>
            <a:r>
              <a:rPr lang="en-US" dirty="0" err="1"/>
              <a:t>proces</a:t>
            </a:r>
            <a:r>
              <a:rPr lang="en-US" dirty="0"/>
              <a:t>:</a:t>
            </a:r>
            <a:endParaRPr lang="nl-NL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025200" y="3426847"/>
            <a:ext cx="6141600" cy="415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nl-NL" dirty="0"/>
              <a:t>ingedeeld in hoofdfasen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1523875" y="6572250"/>
            <a:ext cx="9144000" cy="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687624"/>
      </p:ext>
    </p:extLst>
  </p:cSld>
  <p:clrMapOvr>
    <a:masterClrMapping/>
  </p:clrMapOvr>
</p:sld>
</file>

<file path=ppt/theme/theme1.xml><?xml version="1.0" encoding="utf-8"?>
<a:theme xmlns:a="http://schemas.openxmlformats.org/drawingml/2006/main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Widescreen</PresentationFormat>
  <Paragraphs>122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Homemade Apple</vt:lpstr>
      <vt:lpstr>Raleway</vt:lpstr>
      <vt:lpstr>Arial</vt:lpstr>
      <vt:lpstr>Miranda template</vt:lpstr>
      <vt:lpstr>Afstudeerpresentatie Merik Westerveld</vt:lpstr>
      <vt:lpstr>Betrokken bedrijven:</vt:lpstr>
      <vt:lpstr>50+</vt:lpstr>
      <vt:lpstr>3</vt:lpstr>
      <vt:lpstr> Vraag van de klant:</vt:lpstr>
      <vt:lpstr>problemen</vt:lpstr>
      <vt:lpstr>doelstellingen</vt:lpstr>
      <vt:lpstr>idee van de klant</vt:lpstr>
      <vt:lpstr>Het proces:</vt:lpstr>
      <vt:lpstr>gebruikte ontwikkel methode door het proces</vt:lpstr>
      <vt:lpstr>initialisatie en begin analyseren</vt:lpstr>
      <vt:lpstr>onderzoek</vt:lpstr>
      <vt:lpstr>ontwerpen en analyseren</vt:lpstr>
      <vt:lpstr>realiseren</vt:lpstr>
      <vt:lpstr>tijdens Paaspop 2019</vt:lpstr>
      <vt:lpstr>na Paaspop 2019 / afronden</vt:lpstr>
      <vt:lpstr>Het proces:</vt:lpstr>
      <vt:lpstr>enquête onderzoek</vt:lpstr>
      <vt:lpstr>functioneel ontwerp 1/3</vt:lpstr>
      <vt:lpstr>functioneel ontwerp 2/3</vt:lpstr>
      <vt:lpstr>functioneel ontwerp 3/3</vt:lpstr>
      <vt:lpstr>technisch ontwerp: clean architecture</vt:lpstr>
      <vt:lpstr>technisch ontwerp: CQS patroon</vt:lpstr>
      <vt:lpstr>technisch ontwerp: back-end low level</vt:lpstr>
      <vt:lpstr>technisch ontwerp: front-end low level</vt:lpstr>
      <vt:lpstr>Uiteindelijke resultaat: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Merik Westerveld</dc:creator>
  <cp:lastModifiedBy>Merik Westerveld</cp:lastModifiedBy>
  <cp:revision>81</cp:revision>
  <dcterms:modified xsi:type="dcterms:W3CDTF">2019-05-23T09:42:35Z</dcterms:modified>
</cp:coreProperties>
</file>